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70" r:id="rId3"/>
    <p:sldId id="274" r:id="rId4"/>
    <p:sldId id="279" r:id="rId5"/>
    <p:sldId id="275" r:id="rId6"/>
    <p:sldId id="280" r:id="rId7"/>
    <p:sldId id="282" r:id="rId8"/>
    <p:sldId id="276" r:id="rId9"/>
    <p:sldId id="281" r:id="rId10"/>
    <p:sldId id="277" r:id="rId11"/>
    <p:sldId id="278" r:id="rId12"/>
    <p:sldId id="262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DEE7"/>
    <a:srgbClr val="2335D9"/>
    <a:srgbClr val="002060"/>
    <a:srgbClr val="C1CE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43045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3082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1727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274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4FFC04E-AC9B-4A1E-8104-F8066DA869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207EAFE-109C-42AE-951E-19FCA7AB21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2778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6444EA-777C-45AF-9425-556FBD6B8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0BC4743-9A84-4AA0-A5BE-4B6ACD10E5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" y="0"/>
            <a:ext cx="24376777" cy="13716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A6130C0-673C-46B2-8421-E49419818AF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5EEA1-D595-42E0-BF4C-ED4CD48CA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2657305-F012-47A4-87AE-F825CC6198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F37838-E6FB-463F-B818-FBE55096DC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" y="0"/>
            <a:ext cx="24376777" cy="13716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7E9AD18-B2F0-437F-B261-EC22DFCDEF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92689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9CEDCBF-BDA0-4710-8FA0-E00967A7D04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" y="0"/>
            <a:ext cx="24376777" cy="13716000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0" r:id="rId3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请输入作品名称"/>
          <p:cNvSpPr txBox="1"/>
          <p:nvPr/>
        </p:nvSpPr>
        <p:spPr>
          <a:xfrm>
            <a:off x="2027726" y="10261006"/>
            <a:ext cx="6529031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1000"/>
              </a:spcBef>
              <a:defRPr sz="5000" b="0"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r>
              <a:rPr lang="es-MX" dirty="0"/>
              <a:t>Claro </a:t>
            </a:r>
            <a:r>
              <a:rPr lang="es-MX" dirty="0" err="1"/>
              <a:t>Peru</a:t>
            </a:r>
            <a:r>
              <a:rPr lang="es-MX" dirty="0"/>
              <a:t> ~ </a:t>
            </a:r>
            <a:r>
              <a:rPr lang="es-MX" dirty="0" err="1"/>
              <a:t>Battery</a:t>
            </a:r>
            <a:r>
              <a:rPr lang="es-MX" dirty="0"/>
              <a:t> App</a:t>
            </a:r>
            <a:endParaRPr dirty="0"/>
          </a:p>
        </p:txBody>
      </p:sp>
      <p:sp>
        <p:nvSpPr>
          <p:cNvPr id="121" name="Please enter the name of the APP"/>
          <p:cNvSpPr txBox="1"/>
          <p:nvPr/>
        </p:nvSpPr>
        <p:spPr>
          <a:xfrm>
            <a:off x="4279141" y="11180701"/>
            <a:ext cx="102657" cy="39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914400">
              <a:lnSpc>
                <a:spcPct val="90000"/>
              </a:lnSpc>
              <a:spcBef>
                <a:spcPts val="1000"/>
              </a:spcBef>
              <a:defRPr sz="2100" b="0">
                <a:solidFill>
                  <a:srgbClr val="FFFFFF">
                    <a:alpha val="90000"/>
                  </a:srgbClr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endParaRPr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B4138F2-9A6F-4F3F-BFDA-96E6C56E4A12}"/>
              </a:ext>
            </a:extLst>
          </p:cNvPr>
          <p:cNvSpPr/>
          <p:nvPr/>
        </p:nvSpPr>
        <p:spPr>
          <a:xfrm>
            <a:off x="1750099" y="5075299"/>
            <a:ext cx="1347664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8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 GDE &amp; </a:t>
            </a:r>
            <a:r>
              <a:rPr lang="en-US" altLang="zh-CN" sz="8000" dirty="0"/>
              <a:t>AskO3</a:t>
            </a:r>
            <a:endParaRPr lang="en-US" altLang="zh-CN" sz="8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8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全球开发者大赛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2245358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作品方案架构介绍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to the Scheme Architecture </a:t>
            </a: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96ED50-E928-4455-9CDE-6C55CBB51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518" y="2650698"/>
            <a:ext cx="16082963" cy="992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8947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667315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方案价值与收益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Solution Value and Revenue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49D02D-117A-45DA-9E24-3097D5754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816" y="3659018"/>
            <a:ext cx="19243302" cy="8556060"/>
          </a:xfrm>
          <a:prstGeom prst="rect">
            <a:avLst/>
          </a:prstGeom>
        </p:spPr>
      </p:pic>
      <p:sp>
        <p:nvSpPr>
          <p:cNvPr id="8" name="Google Shape;1301;p130">
            <a:extLst>
              <a:ext uri="{FF2B5EF4-FFF2-40B4-BE49-F238E27FC236}">
                <a16:creationId xmlns:a16="http://schemas.microsoft.com/office/drawing/2014/main" id="{A3A1016B-9C0D-47D0-85C4-5BC1305B9913}"/>
              </a:ext>
            </a:extLst>
          </p:cNvPr>
          <p:cNvSpPr txBox="1">
            <a:spLocks/>
          </p:cNvSpPr>
          <p:nvPr/>
        </p:nvSpPr>
        <p:spPr>
          <a:xfrm>
            <a:off x="2215631" y="1931114"/>
            <a:ext cx="19945122" cy="2156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just" hangingPunct="1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By utilizing the algorithm-generated ranking list, customers can now make informed decisions about where to replace new batteries, prioritizing sites based on criticality and need.</a:t>
            </a: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B79B5B-5861-4081-BB13-F4981D286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9208" y="2482611"/>
            <a:ext cx="8000487" cy="194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7699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HANK YOU！"/>
          <p:cNvSpPr txBox="1"/>
          <p:nvPr/>
        </p:nvSpPr>
        <p:spPr>
          <a:xfrm>
            <a:off x="1760694" y="6043706"/>
            <a:ext cx="12546704" cy="1628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914400">
              <a:lnSpc>
                <a:spcPct val="80000"/>
              </a:lnSpc>
              <a:spcBef>
                <a:spcPts val="1000"/>
              </a:spcBef>
              <a:defRPr sz="12000" b="0" spc="600">
                <a:latin typeface="FZDaHei-B02S"/>
                <a:ea typeface="FZDaHei-B02S"/>
                <a:cs typeface="FZDaHei-B02S"/>
                <a:sym typeface="FZDaHei-B02S"/>
              </a:defRPr>
            </a:lvl1pPr>
          </a:lstStyle>
          <a:p>
            <a:r>
              <a:rPr dirty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THANK YOU！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文本占位符 9"/>
          <p:cNvSpPr txBox="1"/>
          <p:nvPr/>
        </p:nvSpPr>
        <p:spPr>
          <a:xfrm>
            <a:off x="1723852" y="3210049"/>
            <a:ext cx="20936295" cy="9327902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/>
          <a:lstStyle/>
          <a:p>
            <a:pPr algn="l" defTabSz="914400">
              <a:lnSpc>
                <a:spcPct val="150000"/>
              </a:lnSpc>
              <a:spcBef>
                <a:spcPts val="1000"/>
              </a:spcBef>
              <a:defRPr sz="2600" b="0">
                <a:latin typeface="FZLanTingHeiS-R-GB"/>
                <a:ea typeface="FZLanTingHeiS-R-GB"/>
                <a:cs typeface="FZLanTingHeiS-R-GB"/>
                <a:sym typeface="FZLanTingHeiS-R-GB"/>
              </a:defRPr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11090" y="736723"/>
            <a:ext cx="1273585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作品信息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Submission Information</a:t>
            </a:r>
            <a:endParaRPr kumimoji="0" lang="zh-CN" altLang="en-US" sz="60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Neue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10940" y="2908292"/>
            <a:ext cx="8723543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zh-CN" altLang="en-US" sz="4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作品名称</a:t>
            </a:r>
            <a:r>
              <a:rPr lang="en-US" altLang="zh-CN" sz="4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Presentation Name </a:t>
            </a:r>
            <a:r>
              <a:rPr lang="zh-CN" altLang="en-US" sz="4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723852" y="5202374"/>
            <a:ext cx="10639598" cy="76738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团队名称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Team Name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Mexico GNOC Tools team 1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团队成员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Team Member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it-IT" sz="2400" dirty="0"/>
              <a:t>Diana Laura Garcia Sanchez 00878630, </a:t>
            </a:r>
            <a:r>
              <a:rPr lang="en-US" sz="2400" dirty="0"/>
              <a:t>EDGAR FRANCISCO ESTRADA VILLARREAL 00391141,</a:t>
            </a:r>
            <a:r>
              <a:rPr lang="it-IT" sz="2400" dirty="0"/>
              <a:t>Juan Abel Padilla Soria 00872446</a:t>
            </a:r>
          </a:p>
          <a:p>
            <a:pPr algn="l">
              <a:lnSpc>
                <a:spcPct val="200000"/>
              </a:lnSpc>
            </a:pPr>
            <a:r>
              <a:rPr lang="it-IT" sz="2400" dirty="0"/>
              <a:t> 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Region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s-MX" altLang="zh-CN" sz="2400" b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Latin</a:t>
            </a:r>
            <a:r>
              <a:rPr lang="es-MX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s-MX" altLang="zh-CN" sz="2400" b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America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Domain 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MX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AMS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赛道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/Track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s-MX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GDE </a:t>
            </a:r>
            <a:r>
              <a:rPr lang="es-MX" altLang="zh-CN" sz="2400" b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Track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申报奖项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/Award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b="0" dirty="0"/>
              <a:t>GDE Excellent Works Award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作品应用范围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Application Scope 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MX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Management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作品应用主要项目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 Projects of Work Application 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MX" sz="24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Battery</a:t>
            </a:r>
            <a:r>
              <a:rPr lang="es-MX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App</a:t>
            </a:r>
          </a:p>
        </p:txBody>
      </p:sp>
      <p:sp>
        <p:nvSpPr>
          <p:cNvPr id="13" name="矩形">
            <a:extLst>
              <a:ext uri="{FF2B5EF4-FFF2-40B4-BE49-F238E27FC236}">
                <a16:creationId xmlns:a16="http://schemas.microsoft.com/office/drawing/2014/main" id="{9E0EC0A5-17C8-4BFC-9E94-B8078445D3AE}"/>
              </a:ext>
            </a:extLst>
          </p:cNvPr>
          <p:cNvSpPr/>
          <p:nvPr/>
        </p:nvSpPr>
        <p:spPr>
          <a:xfrm>
            <a:off x="1610940" y="3818658"/>
            <a:ext cx="9020658" cy="38464"/>
          </a:xfrm>
          <a:prstGeom prst="rect">
            <a:avLst/>
          </a:prstGeom>
          <a:solidFill>
            <a:srgbClr val="C1CE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请输入作品名称">
            <a:extLst>
              <a:ext uri="{FF2B5EF4-FFF2-40B4-BE49-F238E27FC236}">
                <a16:creationId xmlns:a16="http://schemas.microsoft.com/office/drawing/2014/main" id="{7257BBF7-19F1-44BE-87BF-047807B8801B}"/>
              </a:ext>
            </a:extLst>
          </p:cNvPr>
          <p:cNvSpPr txBox="1"/>
          <p:nvPr/>
        </p:nvSpPr>
        <p:spPr>
          <a:xfrm>
            <a:off x="1651333" y="4189128"/>
            <a:ext cx="2143215" cy="490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1000"/>
              </a:spcBef>
              <a:defRPr sz="4000" b="0">
                <a:solidFill>
                  <a:srgbClr val="3D7B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r>
              <a:rPr lang="es-MX" sz="28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Battery</a:t>
            </a:r>
            <a:r>
              <a:rPr lang="es-MX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App</a:t>
            </a:r>
            <a:endParaRPr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">
            <a:extLst>
              <a:ext uri="{FF2B5EF4-FFF2-40B4-BE49-F238E27FC236}">
                <a16:creationId xmlns:a16="http://schemas.microsoft.com/office/drawing/2014/main" id="{AA9125B1-A42C-4ECC-8657-A54BBDD24E81}"/>
              </a:ext>
            </a:extLst>
          </p:cNvPr>
          <p:cNvSpPr/>
          <p:nvPr/>
        </p:nvSpPr>
        <p:spPr>
          <a:xfrm>
            <a:off x="13404398" y="2908292"/>
            <a:ext cx="9864365" cy="9136980"/>
          </a:xfrm>
          <a:prstGeom prst="rect">
            <a:avLst/>
          </a:prstGeom>
          <a:solidFill>
            <a:schemeClr val="tx1">
              <a:lumMod val="50000"/>
              <a:alpha val="1193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4">
            <a:extLst>
              <a:ext uri="{FF2B5EF4-FFF2-40B4-BE49-F238E27FC236}">
                <a16:creationId xmlns:a16="http://schemas.microsoft.com/office/drawing/2014/main" id="{B9881DFE-90E7-4FE0-8801-7DAF1DFB15A6}"/>
              </a:ext>
            </a:extLst>
          </p:cNvPr>
          <p:cNvSpPr txBox="1"/>
          <p:nvPr/>
        </p:nvSpPr>
        <p:spPr>
          <a:xfrm>
            <a:off x="18285252" y="7245435"/>
            <a:ext cx="102656" cy="462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  <a:defRPr sz="2600" b="0">
                <a:latin typeface="FZLanTingHeiS-R-GB"/>
                <a:ea typeface="FZLanTingHeiS-R-GB"/>
                <a:cs typeface="FZLanTingHeiS-R-GB"/>
                <a:sym typeface="FZLanTingHeiS-R-GB"/>
              </a:defRPr>
            </a:pPr>
            <a:endParaRPr i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24CCA7-F52E-4598-A025-67B04181C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2428" y="3171464"/>
            <a:ext cx="8610631" cy="861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37094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567231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Requirement analysis</a:t>
            </a: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Google Shape;1212;p27">
            <a:extLst>
              <a:ext uri="{FF2B5EF4-FFF2-40B4-BE49-F238E27FC236}">
                <a16:creationId xmlns:a16="http://schemas.microsoft.com/office/drawing/2014/main" id="{1E86496B-D711-4F27-98AC-06E9731120AF}"/>
              </a:ext>
            </a:extLst>
          </p:cNvPr>
          <p:cNvSpPr txBox="1">
            <a:spLocks/>
          </p:cNvSpPr>
          <p:nvPr/>
        </p:nvSpPr>
        <p:spPr>
          <a:xfrm>
            <a:off x="1451161" y="6217016"/>
            <a:ext cx="10147281" cy="198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 hangingPunct="1"/>
            <a:r>
              <a:rPr lang="en-US" sz="3600" dirty="0"/>
              <a:t>The main requirement is to enhance the Battery App to accurately calculate battery autonomy and identify critical sites for optimized battery replacement strategies.</a:t>
            </a:r>
            <a:endParaRPr lang="es-ES" sz="3600" dirty="0"/>
          </a:p>
        </p:txBody>
      </p:sp>
      <p:sp>
        <p:nvSpPr>
          <p:cNvPr id="7" name="Google Shape;1213;p27">
            <a:extLst>
              <a:ext uri="{FF2B5EF4-FFF2-40B4-BE49-F238E27FC236}">
                <a16:creationId xmlns:a16="http://schemas.microsoft.com/office/drawing/2014/main" id="{C3186CE7-C881-40E5-9FFC-9BC85BB07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51161" y="1994994"/>
            <a:ext cx="12938607" cy="35212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/>
              <a:t>Overview of Battery App requirement</a:t>
            </a:r>
            <a:endParaRPr sz="7200" b="1" dirty="0"/>
          </a:p>
        </p:txBody>
      </p:sp>
    </p:spTree>
    <p:extLst>
      <p:ext uri="{BB962C8B-B14F-4D97-AF65-F5344CB8AC3E}">
        <p14:creationId xmlns:p14="http://schemas.microsoft.com/office/powerpoint/2010/main" val="152527133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567231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Requirement analysis</a:t>
            </a: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Google Shape;1212;p27">
            <a:extLst>
              <a:ext uri="{FF2B5EF4-FFF2-40B4-BE49-F238E27FC236}">
                <a16:creationId xmlns:a16="http://schemas.microsoft.com/office/drawing/2014/main" id="{1E86496B-D711-4F27-98AC-06E9731120AF}"/>
              </a:ext>
            </a:extLst>
          </p:cNvPr>
          <p:cNvSpPr txBox="1">
            <a:spLocks/>
          </p:cNvSpPr>
          <p:nvPr/>
        </p:nvSpPr>
        <p:spPr>
          <a:xfrm>
            <a:off x="1451161" y="6217016"/>
            <a:ext cx="10147281" cy="198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 hangingPunct="1"/>
            <a:endParaRPr lang="es-ES" sz="3600" dirty="0"/>
          </a:p>
        </p:txBody>
      </p:sp>
      <p:sp>
        <p:nvSpPr>
          <p:cNvPr id="7" name="Google Shape;1213;p27">
            <a:extLst>
              <a:ext uri="{FF2B5EF4-FFF2-40B4-BE49-F238E27FC236}">
                <a16:creationId xmlns:a16="http://schemas.microsoft.com/office/drawing/2014/main" id="{C3186CE7-C881-40E5-9FFC-9BC85BB07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3359" y="3357084"/>
            <a:ext cx="12938607" cy="10966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/>
              <a:t>Key points</a:t>
            </a:r>
            <a:endParaRPr sz="7200" b="1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0ACD7914-FC19-48EE-9868-A7B2152A9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360" y="4962287"/>
            <a:ext cx="12938607" cy="6740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Accurate Autonomy Calculation: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Developing algorithms to calculate actual, complete, and partial battery autonomy based on specific alarm events and site conditions.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Critical Site Identification: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Incorporating additional site attributes and developing a ranking algorithm to prioritize sites for battery replacement.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Battery Replacement Strategy: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Refining calculations for backup and recovery time, filtering out minor power outages, and implementing a notification system for critical battery issues. </a:t>
            </a:r>
          </a:p>
        </p:txBody>
      </p:sp>
    </p:spTree>
    <p:extLst>
      <p:ext uri="{BB962C8B-B14F-4D97-AF65-F5344CB8AC3E}">
        <p14:creationId xmlns:p14="http://schemas.microsoft.com/office/powerpoint/2010/main" val="230553843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9816643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业务挑战及痛点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Business Challenges and Pain Points</a:t>
            </a:r>
          </a:p>
          <a:p>
            <a:pPr algn="l"/>
            <a:endParaRPr lang="en-US" altLang="zh-CN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9AF83B-DDA5-403E-A087-02D2B9A763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485831"/>
            <a:ext cx="23888700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Inaccurate Battery Life Estimation: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Difficulty in accurately predicting battery life and remaining capacity.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Inefficient battery replacement planning, leading to unexpected outages.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Unoptimized Battery Replacement Strategy: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Lack of a clear prioritization mechanism for battery replacements.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Ineffective allocation of resources for battery maintenance and upgrades.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Suboptimal Network Uptime: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Frequent power outages and battery failures impacting network availability.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Decreased service quality and customer satisfaction.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70211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9816643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业务挑战及痛点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Business Challenges and Pain Points</a:t>
            </a:r>
          </a:p>
          <a:p>
            <a:pPr algn="l"/>
            <a:endParaRPr lang="en-US" altLang="zh-CN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9AF83B-DDA5-403E-A087-02D2B9A763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00" y="3574028"/>
            <a:ext cx="238887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Inefficient Resource Utilization: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Inefficient utilization of battery resources, leading to unnecessary costs.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Suboptimal energy consumption and environmental impact.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Complex Data Analysis: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Difficulty in analyzing large volumes of network and battery performance data.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Inefficient identification of trends and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25829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2062776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解决方案及作品介绍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Solution and product introduction</a:t>
            </a:r>
          </a:p>
        </p:txBody>
      </p:sp>
      <p:grpSp>
        <p:nvGrpSpPr>
          <p:cNvPr id="84" name="Google Shape;1276;p130">
            <a:extLst>
              <a:ext uri="{FF2B5EF4-FFF2-40B4-BE49-F238E27FC236}">
                <a16:creationId xmlns:a16="http://schemas.microsoft.com/office/drawing/2014/main" id="{EDA91AD0-3FBE-49B0-A4B0-D6796CC7C4C6}"/>
              </a:ext>
            </a:extLst>
          </p:cNvPr>
          <p:cNvGrpSpPr/>
          <p:nvPr/>
        </p:nvGrpSpPr>
        <p:grpSpPr>
          <a:xfrm>
            <a:off x="5702564" y="4300159"/>
            <a:ext cx="3555214" cy="1103532"/>
            <a:chOff x="3636333" y="3431130"/>
            <a:chExt cx="3021343" cy="937819"/>
          </a:xfrm>
        </p:grpSpPr>
        <p:sp>
          <p:nvSpPr>
            <p:cNvPr id="85" name="Google Shape;1277;p130">
              <a:extLst>
                <a:ext uri="{FF2B5EF4-FFF2-40B4-BE49-F238E27FC236}">
                  <a16:creationId xmlns:a16="http://schemas.microsoft.com/office/drawing/2014/main" id="{F4231557-04C9-4308-B1F3-77F79C260F5C}"/>
                </a:ext>
              </a:extLst>
            </p:cNvPr>
            <p:cNvSpPr/>
            <p:nvPr/>
          </p:nvSpPr>
          <p:spPr>
            <a:xfrm rot="-5400000">
              <a:off x="3573191" y="3494272"/>
              <a:ext cx="937819" cy="811536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sp>
          <p:nvSpPr>
            <p:cNvPr id="86" name="Google Shape;1278;p130">
              <a:extLst>
                <a:ext uri="{FF2B5EF4-FFF2-40B4-BE49-F238E27FC236}">
                  <a16:creationId xmlns:a16="http://schemas.microsoft.com/office/drawing/2014/main" id="{F83AEEF4-C8C9-4CC1-947C-858FB4CC6771}"/>
                </a:ext>
              </a:extLst>
            </p:cNvPr>
            <p:cNvSpPr/>
            <p:nvPr/>
          </p:nvSpPr>
          <p:spPr>
            <a:xfrm rot="16200000">
              <a:off x="3666444" y="3574971"/>
              <a:ext cx="751318" cy="650139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cxnSp>
          <p:nvCxnSpPr>
            <p:cNvPr id="87" name="Google Shape;1279;p130">
              <a:extLst>
                <a:ext uri="{FF2B5EF4-FFF2-40B4-BE49-F238E27FC236}">
                  <a16:creationId xmlns:a16="http://schemas.microsoft.com/office/drawing/2014/main" id="{54C9B7CC-2D37-4FEB-A0E6-6FE9EBC8C003}"/>
                </a:ext>
              </a:extLst>
            </p:cNvPr>
            <p:cNvCxnSpPr/>
            <p:nvPr/>
          </p:nvCxnSpPr>
          <p:spPr>
            <a:xfrm>
              <a:off x="4454776" y="3668175"/>
              <a:ext cx="2202900" cy="298500"/>
            </a:xfrm>
            <a:prstGeom prst="bentConnector3">
              <a:avLst>
                <a:gd name="adj1" fmla="val 100007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" name="Google Shape;1281;p130">
            <a:extLst>
              <a:ext uri="{FF2B5EF4-FFF2-40B4-BE49-F238E27FC236}">
                <a16:creationId xmlns:a16="http://schemas.microsoft.com/office/drawing/2014/main" id="{0C175EDE-12FB-426C-8B0E-3F24B776F88F}"/>
              </a:ext>
            </a:extLst>
          </p:cNvPr>
          <p:cNvGrpSpPr/>
          <p:nvPr/>
        </p:nvGrpSpPr>
        <p:grpSpPr>
          <a:xfrm>
            <a:off x="3385000" y="3408120"/>
            <a:ext cx="3789589" cy="1103532"/>
            <a:chOff x="1666788" y="2673044"/>
            <a:chExt cx="3220523" cy="937819"/>
          </a:xfrm>
        </p:grpSpPr>
        <p:sp>
          <p:nvSpPr>
            <p:cNvPr id="89" name="Google Shape;1282;p130">
              <a:extLst>
                <a:ext uri="{FF2B5EF4-FFF2-40B4-BE49-F238E27FC236}">
                  <a16:creationId xmlns:a16="http://schemas.microsoft.com/office/drawing/2014/main" id="{C15852E8-CF11-46A0-AC48-DFDF97A1059F}"/>
                </a:ext>
              </a:extLst>
            </p:cNvPr>
            <p:cNvSpPr/>
            <p:nvPr/>
          </p:nvSpPr>
          <p:spPr>
            <a:xfrm rot="-5400000">
              <a:off x="4012633" y="2736186"/>
              <a:ext cx="937819" cy="811536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sp>
          <p:nvSpPr>
            <p:cNvPr id="90" name="Google Shape;1283;p130">
              <a:extLst>
                <a:ext uri="{FF2B5EF4-FFF2-40B4-BE49-F238E27FC236}">
                  <a16:creationId xmlns:a16="http://schemas.microsoft.com/office/drawing/2014/main" id="{F323FB59-553C-4EB5-BBE9-4E9AA80DD117}"/>
                </a:ext>
              </a:extLst>
            </p:cNvPr>
            <p:cNvSpPr/>
            <p:nvPr/>
          </p:nvSpPr>
          <p:spPr>
            <a:xfrm rot="-5400000">
              <a:off x="4105887" y="2816885"/>
              <a:ext cx="751318" cy="650139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cxnSp>
          <p:nvCxnSpPr>
            <p:cNvPr id="91" name="Google Shape;1284;p130">
              <a:extLst>
                <a:ext uri="{FF2B5EF4-FFF2-40B4-BE49-F238E27FC236}">
                  <a16:creationId xmlns:a16="http://schemas.microsoft.com/office/drawing/2014/main" id="{B51CB8B7-77CB-4549-9E90-355621142117}"/>
                </a:ext>
              </a:extLst>
            </p:cNvPr>
            <p:cNvCxnSpPr/>
            <p:nvPr/>
          </p:nvCxnSpPr>
          <p:spPr>
            <a:xfrm flipH="1">
              <a:off x="1666788" y="2914950"/>
              <a:ext cx="2409000" cy="305400"/>
            </a:xfrm>
            <a:prstGeom prst="bentConnector3">
              <a:avLst>
                <a:gd name="adj1" fmla="val 100059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2" name="Google Shape;1285;p130">
              <a:extLst>
                <a:ext uri="{FF2B5EF4-FFF2-40B4-BE49-F238E27FC236}">
                  <a16:creationId xmlns:a16="http://schemas.microsoft.com/office/drawing/2014/main" id="{D18C57C3-5625-429A-8A5D-1B74CE39B12F}"/>
                </a:ext>
              </a:extLst>
            </p:cNvPr>
            <p:cNvGrpSpPr/>
            <p:nvPr/>
          </p:nvGrpSpPr>
          <p:grpSpPr>
            <a:xfrm>
              <a:off x="4317638" y="2976566"/>
              <a:ext cx="327823" cy="328695"/>
              <a:chOff x="-1700225" y="2768875"/>
              <a:chExt cx="291450" cy="292225"/>
            </a:xfrm>
          </p:grpSpPr>
          <p:sp>
            <p:nvSpPr>
              <p:cNvPr id="93" name="Google Shape;1286;p130">
                <a:extLst>
                  <a:ext uri="{FF2B5EF4-FFF2-40B4-BE49-F238E27FC236}">
                    <a16:creationId xmlns:a16="http://schemas.microsoft.com/office/drawing/2014/main" id="{DA6AA425-9AD7-45F5-8AE1-C72DB69F3CC1}"/>
                  </a:ext>
                </a:extLst>
              </p:cNvPr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9" extrusionOk="0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Google Shape;1287;p130">
                <a:extLst>
                  <a:ext uri="{FF2B5EF4-FFF2-40B4-BE49-F238E27FC236}">
                    <a16:creationId xmlns:a16="http://schemas.microsoft.com/office/drawing/2014/main" id="{4467D76C-163F-4714-A3C3-1BC28A677F02}"/>
                  </a:ext>
                </a:extLst>
              </p:cNvPr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95" name="Google Shape;1288;p130">
                <a:extLst>
                  <a:ext uri="{FF2B5EF4-FFF2-40B4-BE49-F238E27FC236}">
                    <a16:creationId xmlns:a16="http://schemas.microsoft.com/office/drawing/2014/main" id="{8563B3D6-584D-4751-8E8F-79A696AF201D}"/>
                  </a:ext>
                </a:extLst>
              </p:cNvPr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Google Shape;1289;p130">
                <a:extLst>
                  <a:ext uri="{FF2B5EF4-FFF2-40B4-BE49-F238E27FC236}">
                    <a16:creationId xmlns:a16="http://schemas.microsoft.com/office/drawing/2014/main" id="{7E83AC99-3B34-468C-BE5B-141CD6832F68}"/>
                  </a:ext>
                </a:extLst>
              </p:cNvPr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5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Google Shape;1290;p130">
                <a:extLst>
                  <a:ext uri="{FF2B5EF4-FFF2-40B4-BE49-F238E27FC236}">
                    <a16:creationId xmlns:a16="http://schemas.microsoft.com/office/drawing/2014/main" id="{5DFEAAD8-3B13-444F-A240-10D527809685}"/>
                  </a:ext>
                </a:extLst>
              </p:cNvPr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98" name="Google Shape;1291;p130">
                <a:extLst>
                  <a:ext uri="{FF2B5EF4-FFF2-40B4-BE49-F238E27FC236}">
                    <a16:creationId xmlns:a16="http://schemas.microsoft.com/office/drawing/2014/main" id="{5B4D7E64-01E5-46EA-8AB7-73841182563F}"/>
                  </a:ext>
                </a:extLst>
              </p:cNvPr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3403" extrusionOk="0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99" name="Google Shape;1292;p130">
            <a:extLst>
              <a:ext uri="{FF2B5EF4-FFF2-40B4-BE49-F238E27FC236}">
                <a16:creationId xmlns:a16="http://schemas.microsoft.com/office/drawing/2014/main" id="{5EADEACE-E136-43BD-A222-50AFA55ADDA6}"/>
              </a:ext>
            </a:extLst>
          </p:cNvPr>
          <p:cNvGrpSpPr/>
          <p:nvPr/>
        </p:nvGrpSpPr>
        <p:grpSpPr>
          <a:xfrm>
            <a:off x="5694579" y="2513639"/>
            <a:ext cx="3547089" cy="1103532"/>
            <a:chOff x="3629547" y="1912884"/>
            <a:chExt cx="3014438" cy="937819"/>
          </a:xfrm>
        </p:grpSpPr>
        <p:sp>
          <p:nvSpPr>
            <p:cNvPr id="100" name="Google Shape;1293;p130">
              <a:extLst>
                <a:ext uri="{FF2B5EF4-FFF2-40B4-BE49-F238E27FC236}">
                  <a16:creationId xmlns:a16="http://schemas.microsoft.com/office/drawing/2014/main" id="{5AEFDBDE-BBE7-4437-AB25-7761911FF432}"/>
                </a:ext>
              </a:extLst>
            </p:cNvPr>
            <p:cNvSpPr/>
            <p:nvPr/>
          </p:nvSpPr>
          <p:spPr>
            <a:xfrm rot="-5400000">
              <a:off x="3566405" y="1976026"/>
              <a:ext cx="937819" cy="811536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cxnSp>
          <p:nvCxnSpPr>
            <p:cNvPr id="101" name="Google Shape;1295;p130">
              <a:extLst>
                <a:ext uri="{FF2B5EF4-FFF2-40B4-BE49-F238E27FC236}">
                  <a16:creationId xmlns:a16="http://schemas.microsoft.com/office/drawing/2014/main" id="{FAB9F957-BF26-4BD4-B56A-64093C28FD01}"/>
                </a:ext>
              </a:extLst>
            </p:cNvPr>
            <p:cNvCxnSpPr/>
            <p:nvPr/>
          </p:nvCxnSpPr>
          <p:spPr>
            <a:xfrm>
              <a:off x="4441085" y="2146375"/>
              <a:ext cx="2202900" cy="298500"/>
            </a:xfrm>
            <a:prstGeom prst="bentConnector3">
              <a:avLst>
                <a:gd name="adj1" fmla="val 100054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2" name="Google Shape;1299;p130">
            <a:extLst>
              <a:ext uri="{FF2B5EF4-FFF2-40B4-BE49-F238E27FC236}">
                <a16:creationId xmlns:a16="http://schemas.microsoft.com/office/drawing/2014/main" id="{DAC462B3-E4DD-43E9-8B4F-D625ACD504B2}"/>
              </a:ext>
            </a:extLst>
          </p:cNvPr>
          <p:cNvSpPr txBox="1">
            <a:spLocks/>
          </p:cNvSpPr>
          <p:nvPr/>
        </p:nvSpPr>
        <p:spPr>
          <a:xfrm>
            <a:off x="1702681" y="4026957"/>
            <a:ext cx="3773846" cy="3019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 hangingPunct="1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tx1"/>
                </a:solidFill>
              </a:rPr>
              <a:t>Match the battery backup calculation </a:t>
            </a:r>
            <a:r>
              <a:rPr lang="en-US" sz="2000" dirty="0" err="1">
                <a:solidFill>
                  <a:schemeClr val="tx1"/>
                </a:solidFill>
              </a:rPr>
              <a:t>algorith</a:t>
            </a:r>
            <a:r>
              <a:rPr lang="en-US" sz="2000" dirty="0">
                <a:solidFill>
                  <a:schemeClr val="tx1"/>
                </a:solidFill>
              </a:rPr>
              <a:t> according the business behavior</a:t>
            </a:r>
          </a:p>
        </p:txBody>
      </p:sp>
      <p:sp>
        <p:nvSpPr>
          <p:cNvPr id="103" name="Google Shape;1300;p130">
            <a:extLst>
              <a:ext uri="{FF2B5EF4-FFF2-40B4-BE49-F238E27FC236}">
                <a16:creationId xmlns:a16="http://schemas.microsoft.com/office/drawing/2014/main" id="{13420E48-844A-4512-8471-3C988CDE2025}"/>
              </a:ext>
            </a:extLst>
          </p:cNvPr>
          <p:cNvSpPr txBox="1">
            <a:spLocks/>
          </p:cNvSpPr>
          <p:nvPr/>
        </p:nvSpPr>
        <p:spPr>
          <a:xfrm>
            <a:off x="6926703" y="4591464"/>
            <a:ext cx="2299200" cy="605100"/>
          </a:xfrm>
          <a:prstGeom prst="rect">
            <a:avLst/>
          </a:prstGeom>
          <a:ln w="12700">
            <a:miter lim="400000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indent="228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r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tx1"/>
                </a:solidFill>
              </a:rPr>
              <a:t>Monitoring views to get the network battery status</a:t>
            </a:r>
          </a:p>
          <a:p>
            <a:pPr algn="r">
              <a:spcBef>
                <a:spcPts val="1600"/>
              </a:spcBef>
              <a:spcAft>
                <a:spcPts val="1600"/>
              </a:spcAft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4" name="Google Shape;1301;p130">
            <a:extLst>
              <a:ext uri="{FF2B5EF4-FFF2-40B4-BE49-F238E27FC236}">
                <a16:creationId xmlns:a16="http://schemas.microsoft.com/office/drawing/2014/main" id="{5EFF958C-5466-443F-BEA5-10ADBB1F9AA4}"/>
              </a:ext>
            </a:extLst>
          </p:cNvPr>
          <p:cNvSpPr txBox="1">
            <a:spLocks/>
          </p:cNvSpPr>
          <p:nvPr/>
        </p:nvSpPr>
        <p:spPr>
          <a:xfrm>
            <a:off x="9003321" y="2917232"/>
            <a:ext cx="22992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r" hangingPunct="1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tx1"/>
                </a:solidFill>
              </a:rPr>
              <a:t>Trace the power cut events that affects the network</a:t>
            </a:r>
          </a:p>
          <a:p>
            <a:pPr marL="0" indent="0" algn="r" hangingPunct="1">
              <a:spcBef>
                <a:spcPts val="1600"/>
              </a:spcBef>
              <a:spcAft>
                <a:spcPts val="1600"/>
              </a:spcAft>
              <a:buFontTx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5" name="Google Shape;1302;p130">
            <a:extLst>
              <a:ext uri="{FF2B5EF4-FFF2-40B4-BE49-F238E27FC236}">
                <a16:creationId xmlns:a16="http://schemas.microsoft.com/office/drawing/2014/main" id="{3D52A0D9-87E8-4B53-B4EA-B3F183587191}"/>
              </a:ext>
            </a:extLst>
          </p:cNvPr>
          <p:cNvSpPr txBox="1">
            <a:spLocks/>
          </p:cNvSpPr>
          <p:nvPr/>
        </p:nvSpPr>
        <p:spPr>
          <a:xfrm>
            <a:off x="2599765" y="3204120"/>
            <a:ext cx="3004382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hangingPunct="1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tx1"/>
                </a:solidFill>
              </a:rPr>
              <a:t>Customization</a:t>
            </a:r>
          </a:p>
        </p:txBody>
      </p:sp>
      <p:sp>
        <p:nvSpPr>
          <p:cNvPr id="106" name="Google Shape;1303;p130">
            <a:extLst>
              <a:ext uri="{FF2B5EF4-FFF2-40B4-BE49-F238E27FC236}">
                <a16:creationId xmlns:a16="http://schemas.microsoft.com/office/drawing/2014/main" id="{1848DAD0-235E-492A-86B8-C50F0A230782}"/>
              </a:ext>
            </a:extLst>
          </p:cNvPr>
          <p:cNvSpPr txBox="1">
            <a:spLocks/>
          </p:cNvSpPr>
          <p:nvPr/>
        </p:nvSpPr>
        <p:spPr>
          <a:xfrm>
            <a:off x="6958256" y="4086932"/>
            <a:ext cx="22731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r" hangingPunct="1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tx1"/>
                </a:solidFill>
              </a:rPr>
              <a:t>RESULTS</a:t>
            </a:r>
          </a:p>
          <a:p>
            <a:pPr marL="0" indent="0" algn="r" hangingPunct="1">
              <a:spcBef>
                <a:spcPts val="0"/>
              </a:spcBef>
              <a:buFontTx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7" name="Google Shape;1304;p130">
            <a:extLst>
              <a:ext uri="{FF2B5EF4-FFF2-40B4-BE49-F238E27FC236}">
                <a16:creationId xmlns:a16="http://schemas.microsoft.com/office/drawing/2014/main" id="{ED153C26-1424-4ED2-9A2C-9457F64F41EA}"/>
              </a:ext>
            </a:extLst>
          </p:cNvPr>
          <p:cNvSpPr txBox="1">
            <a:spLocks/>
          </p:cNvSpPr>
          <p:nvPr/>
        </p:nvSpPr>
        <p:spPr>
          <a:xfrm>
            <a:off x="6932713" y="2279865"/>
            <a:ext cx="22992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r" hangingPunct="1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dirty="0" err="1">
                <a:solidFill>
                  <a:schemeClr val="tx1"/>
                </a:solidFill>
              </a:rPr>
              <a:t>Power</a:t>
            </a:r>
            <a:r>
              <a:rPr lang="es-MX" sz="2000" dirty="0">
                <a:solidFill>
                  <a:schemeClr val="tx1"/>
                </a:solidFill>
              </a:rPr>
              <a:t> </a:t>
            </a:r>
            <a:r>
              <a:rPr lang="es-MX" sz="2000" dirty="0" err="1">
                <a:solidFill>
                  <a:schemeClr val="tx1"/>
                </a:solidFill>
              </a:rPr>
              <a:t>cut</a:t>
            </a:r>
            <a:r>
              <a:rPr lang="es-MX" sz="2000" dirty="0">
                <a:solidFill>
                  <a:schemeClr val="tx1"/>
                </a:solidFill>
              </a:rPr>
              <a:t> </a:t>
            </a:r>
            <a:r>
              <a:rPr lang="es-MX" sz="2000" dirty="0" err="1">
                <a:solidFill>
                  <a:schemeClr val="tx1"/>
                </a:solidFill>
              </a:rPr>
              <a:t>events</a:t>
            </a:r>
            <a:endParaRPr lang="es-MX" sz="2000" dirty="0">
              <a:solidFill>
                <a:schemeClr val="tx1"/>
              </a:solidFill>
            </a:endParaRPr>
          </a:p>
          <a:p>
            <a:pPr marL="0" indent="0" algn="r" hangingPunct="1">
              <a:spcBef>
                <a:spcPts val="0"/>
              </a:spcBef>
              <a:buFontTx/>
              <a:buNone/>
            </a:pPr>
            <a:endParaRPr lang="es-MX" sz="2000" dirty="0">
              <a:solidFill>
                <a:schemeClr val="tx1"/>
              </a:solidFill>
            </a:endParaRPr>
          </a:p>
        </p:txBody>
      </p:sp>
      <p:grpSp>
        <p:nvGrpSpPr>
          <p:cNvPr id="108" name="Google Shape;1079;p119">
            <a:extLst>
              <a:ext uri="{FF2B5EF4-FFF2-40B4-BE49-F238E27FC236}">
                <a16:creationId xmlns:a16="http://schemas.microsoft.com/office/drawing/2014/main" id="{D6FA8A96-233C-4BED-8685-6E9CC82CBC7A}"/>
              </a:ext>
            </a:extLst>
          </p:cNvPr>
          <p:cNvGrpSpPr/>
          <p:nvPr/>
        </p:nvGrpSpPr>
        <p:grpSpPr>
          <a:xfrm>
            <a:off x="5969633" y="4663000"/>
            <a:ext cx="250021" cy="267335"/>
            <a:chOff x="-1333200" y="2770450"/>
            <a:chExt cx="291450" cy="292225"/>
          </a:xfrm>
        </p:grpSpPr>
        <p:sp>
          <p:nvSpPr>
            <p:cNvPr id="109" name="Google Shape;1080;p119">
              <a:extLst>
                <a:ext uri="{FF2B5EF4-FFF2-40B4-BE49-F238E27FC236}">
                  <a16:creationId xmlns:a16="http://schemas.microsoft.com/office/drawing/2014/main" id="{36C55179-8D55-49ED-8378-76467FB4E442}"/>
                </a:ext>
              </a:extLst>
            </p:cNvPr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sp>
          <p:nvSpPr>
            <p:cNvPr id="110" name="Google Shape;1081;p119">
              <a:extLst>
                <a:ext uri="{FF2B5EF4-FFF2-40B4-BE49-F238E27FC236}">
                  <a16:creationId xmlns:a16="http://schemas.microsoft.com/office/drawing/2014/main" id="{E4C5D9D2-D192-475F-8077-FB4E357BB13C}"/>
                </a:ext>
              </a:extLst>
            </p:cNvPr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</p:grpSp>
      <p:grpSp>
        <p:nvGrpSpPr>
          <p:cNvPr id="111" name="Google Shape;1083;p119">
            <a:extLst>
              <a:ext uri="{FF2B5EF4-FFF2-40B4-BE49-F238E27FC236}">
                <a16:creationId xmlns:a16="http://schemas.microsoft.com/office/drawing/2014/main" id="{F49E041E-C861-48AC-A5B4-630B973A00B0}"/>
              </a:ext>
            </a:extLst>
          </p:cNvPr>
          <p:cNvGrpSpPr/>
          <p:nvPr/>
        </p:nvGrpSpPr>
        <p:grpSpPr>
          <a:xfrm>
            <a:off x="5977757" y="2873152"/>
            <a:ext cx="420796" cy="421914"/>
            <a:chOff x="-2060175" y="2768875"/>
            <a:chExt cx="291450" cy="292225"/>
          </a:xfrm>
        </p:grpSpPr>
        <p:sp>
          <p:nvSpPr>
            <p:cNvPr id="112" name="Google Shape;1084;p119">
              <a:extLst>
                <a:ext uri="{FF2B5EF4-FFF2-40B4-BE49-F238E27FC236}">
                  <a16:creationId xmlns:a16="http://schemas.microsoft.com/office/drawing/2014/main" id="{DAE1CCE9-A23F-435A-BD4E-FF49DCDA352D}"/>
                </a:ext>
              </a:extLst>
            </p:cNvPr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sp>
          <p:nvSpPr>
            <p:cNvPr id="113" name="Google Shape;1085;p119">
              <a:extLst>
                <a:ext uri="{FF2B5EF4-FFF2-40B4-BE49-F238E27FC236}">
                  <a16:creationId xmlns:a16="http://schemas.microsoft.com/office/drawing/2014/main" id="{99A1B8CE-0284-4388-A645-159DCD1A1CB8}"/>
                </a:ext>
              </a:extLst>
            </p:cNvPr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</p:grpSp>
      <p:grpSp>
        <p:nvGrpSpPr>
          <p:cNvPr id="114" name="Google Shape;2110;p161">
            <a:extLst>
              <a:ext uri="{FF2B5EF4-FFF2-40B4-BE49-F238E27FC236}">
                <a16:creationId xmlns:a16="http://schemas.microsoft.com/office/drawing/2014/main" id="{F651F6A1-8D62-4F0C-B14A-FB54CC38417F}"/>
              </a:ext>
            </a:extLst>
          </p:cNvPr>
          <p:cNvGrpSpPr/>
          <p:nvPr/>
        </p:nvGrpSpPr>
        <p:grpSpPr>
          <a:xfrm>
            <a:off x="6219654" y="4851924"/>
            <a:ext cx="192664" cy="265772"/>
            <a:chOff x="5552134" y="2327602"/>
            <a:chExt cx="488629" cy="610216"/>
          </a:xfrm>
        </p:grpSpPr>
        <p:sp>
          <p:nvSpPr>
            <p:cNvPr id="115" name="Google Shape;2111;p161">
              <a:extLst>
                <a:ext uri="{FF2B5EF4-FFF2-40B4-BE49-F238E27FC236}">
                  <a16:creationId xmlns:a16="http://schemas.microsoft.com/office/drawing/2014/main" id="{5F4462A3-B366-46A7-AC07-0CAA9F92E81E}"/>
                </a:ext>
              </a:extLst>
            </p:cNvPr>
            <p:cNvSpPr/>
            <p:nvPr/>
          </p:nvSpPr>
          <p:spPr>
            <a:xfrm>
              <a:off x="5552134" y="2732921"/>
              <a:ext cx="71503" cy="204896"/>
            </a:xfrm>
            <a:custGeom>
              <a:avLst/>
              <a:gdLst/>
              <a:ahLst/>
              <a:cxnLst/>
              <a:rect l="l" t="t" r="r" b="b"/>
              <a:pathLst>
                <a:path w="4076" h="11680" extrusionOk="0">
                  <a:moveTo>
                    <a:pt x="1" y="0"/>
                  </a:moveTo>
                  <a:lnTo>
                    <a:pt x="1" y="11679"/>
                  </a:lnTo>
                  <a:lnTo>
                    <a:pt x="4076" y="11679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sp>
          <p:nvSpPr>
            <p:cNvPr id="116" name="Google Shape;2112;p161">
              <a:extLst>
                <a:ext uri="{FF2B5EF4-FFF2-40B4-BE49-F238E27FC236}">
                  <a16:creationId xmlns:a16="http://schemas.microsoft.com/office/drawing/2014/main" id="{B3B6167D-2B03-4097-B7A6-0CE90307CF30}"/>
                </a:ext>
              </a:extLst>
            </p:cNvPr>
            <p:cNvSpPr/>
            <p:nvPr/>
          </p:nvSpPr>
          <p:spPr>
            <a:xfrm>
              <a:off x="5690685" y="2677645"/>
              <a:ext cx="71503" cy="260173"/>
            </a:xfrm>
            <a:custGeom>
              <a:avLst/>
              <a:gdLst/>
              <a:ahLst/>
              <a:cxnLst/>
              <a:rect l="l" t="t" r="r" b="b"/>
              <a:pathLst>
                <a:path w="4076" h="14831" extrusionOk="0">
                  <a:moveTo>
                    <a:pt x="1" y="1"/>
                  </a:moveTo>
                  <a:lnTo>
                    <a:pt x="1" y="14830"/>
                  </a:lnTo>
                  <a:lnTo>
                    <a:pt x="4076" y="14830"/>
                  </a:lnTo>
                  <a:lnTo>
                    <a:pt x="4076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sp>
          <p:nvSpPr>
            <p:cNvPr id="117" name="Google Shape;2113;p161">
              <a:extLst>
                <a:ext uri="{FF2B5EF4-FFF2-40B4-BE49-F238E27FC236}">
                  <a16:creationId xmlns:a16="http://schemas.microsoft.com/office/drawing/2014/main" id="{BAB7BE6B-868E-49EC-AADC-C0C7563A8E27}"/>
                </a:ext>
              </a:extLst>
            </p:cNvPr>
            <p:cNvSpPr/>
            <p:nvPr/>
          </p:nvSpPr>
          <p:spPr>
            <a:xfrm>
              <a:off x="5829973" y="2618685"/>
              <a:ext cx="71503" cy="319133"/>
            </a:xfrm>
            <a:custGeom>
              <a:avLst/>
              <a:gdLst/>
              <a:ahLst/>
              <a:cxnLst/>
              <a:rect l="l" t="t" r="r" b="b"/>
              <a:pathLst>
                <a:path w="4076" h="18192" extrusionOk="0">
                  <a:moveTo>
                    <a:pt x="1" y="1"/>
                  </a:moveTo>
                  <a:lnTo>
                    <a:pt x="1" y="18191"/>
                  </a:lnTo>
                  <a:lnTo>
                    <a:pt x="4075" y="18191"/>
                  </a:lnTo>
                  <a:lnTo>
                    <a:pt x="4075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sp>
          <p:nvSpPr>
            <p:cNvPr id="118" name="Google Shape;2114;p161">
              <a:extLst>
                <a:ext uri="{FF2B5EF4-FFF2-40B4-BE49-F238E27FC236}">
                  <a16:creationId xmlns:a16="http://schemas.microsoft.com/office/drawing/2014/main" id="{291534C8-C53D-4F73-AFF4-05E7DFBDD74A}"/>
                </a:ext>
              </a:extLst>
            </p:cNvPr>
            <p:cNvSpPr/>
            <p:nvPr/>
          </p:nvSpPr>
          <p:spPr>
            <a:xfrm>
              <a:off x="5969260" y="2528043"/>
              <a:ext cx="71503" cy="409775"/>
            </a:xfrm>
            <a:custGeom>
              <a:avLst/>
              <a:gdLst/>
              <a:ahLst/>
              <a:cxnLst/>
              <a:rect l="l" t="t" r="r" b="b"/>
              <a:pathLst>
                <a:path w="4076" h="23359" extrusionOk="0">
                  <a:moveTo>
                    <a:pt x="0" y="1"/>
                  </a:moveTo>
                  <a:lnTo>
                    <a:pt x="0" y="23358"/>
                  </a:lnTo>
                  <a:lnTo>
                    <a:pt x="4075" y="23358"/>
                  </a:lnTo>
                  <a:lnTo>
                    <a:pt x="4075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sp>
          <p:nvSpPr>
            <p:cNvPr id="119" name="Google Shape;2115;p161">
              <a:extLst>
                <a:ext uri="{FF2B5EF4-FFF2-40B4-BE49-F238E27FC236}">
                  <a16:creationId xmlns:a16="http://schemas.microsoft.com/office/drawing/2014/main" id="{8A5CCEB7-6BB4-48EA-9E50-238F0F3B01E0}"/>
                </a:ext>
              </a:extLst>
            </p:cNvPr>
            <p:cNvSpPr/>
            <p:nvPr/>
          </p:nvSpPr>
          <p:spPr>
            <a:xfrm>
              <a:off x="5552134" y="2328339"/>
              <a:ext cx="484945" cy="258682"/>
            </a:xfrm>
            <a:custGeom>
              <a:avLst/>
              <a:gdLst/>
              <a:ahLst/>
              <a:cxnLst/>
              <a:rect l="l" t="t" r="r" b="b"/>
              <a:pathLst>
                <a:path w="27644" h="14746" fill="none" extrusionOk="0">
                  <a:moveTo>
                    <a:pt x="27643" y="0"/>
                  </a:moveTo>
                  <a:cubicBezTo>
                    <a:pt x="21090" y="7772"/>
                    <a:pt x="14872" y="14746"/>
                    <a:pt x="1" y="14746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  <p:sp>
          <p:nvSpPr>
            <p:cNvPr id="120" name="Google Shape;2116;p161">
              <a:extLst>
                <a:ext uri="{FF2B5EF4-FFF2-40B4-BE49-F238E27FC236}">
                  <a16:creationId xmlns:a16="http://schemas.microsoft.com/office/drawing/2014/main" id="{41A787ED-5805-4628-AAF0-42CBE15D88B1}"/>
                </a:ext>
              </a:extLst>
            </p:cNvPr>
            <p:cNvSpPr/>
            <p:nvPr/>
          </p:nvSpPr>
          <p:spPr>
            <a:xfrm>
              <a:off x="5953788" y="2327602"/>
              <a:ext cx="83292" cy="83292"/>
            </a:xfrm>
            <a:custGeom>
              <a:avLst/>
              <a:gdLst/>
              <a:ahLst/>
              <a:cxnLst/>
              <a:rect l="l" t="t" r="r" b="b"/>
              <a:pathLst>
                <a:path w="4748" h="4748" fill="none" extrusionOk="0">
                  <a:moveTo>
                    <a:pt x="0" y="0"/>
                  </a:moveTo>
                  <a:lnTo>
                    <a:pt x="4747" y="0"/>
                  </a:lnTo>
                  <a:lnTo>
                    <a:pt x="4747" y="4747"/>
                  </a:ln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189DC77-0A5E-41F0-A9CD-8AA7CE144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25" y="5651117"/>
            <a:ext cx="12247691" cy="5373519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A70CB616-603A-4998-844C-BB67C94DE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1669" y="1821805"/>
            <a:ext cx="11502655" cy="3581886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ECE82EDB-FC78-4438-8D1B-0D1B692F5C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76233" y="5542718"/>
            <a:ext cx="11012762" cy="537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464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7113607" y="711706"/>
            <a:ext cx="1083181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作品方案架构介绍 </a:t>
            </a:r>
            <a:r>
              <a:rPr lang="en-US" dirty="0"/>
              <a:t>Introduction to the Scheme Architecture </a:t>
            </a: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3800A6-9636-43DF-B1EA-95EADBE44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903666"/>
            <a:ext cx="22098000" cy="935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80202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2245358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作品方案架构介绍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to the Scheme Architecture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B5DD38-898B-44F3-A3AF-434E962CF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906" y="2400076"/>
            <a:ext cx="21318488" cy="1099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98181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9542</TotalTime>
  <Words>516</Words>
  <Application>Microsoft Office PowerPoint</Application>
  <PresentationFormat>Custom</PresentationFormat>
  <Paragraphs>58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FZDaHei-B02S</vt:lpstr>
      <vt:lpstr>FZLanTingHeiS-R-GB</vt:lpstr>
      <vt:lpstr>Helvetica Neue</vt:lpstr>
      <vt:lpstr>Helvetica Neue Light</vt:lpstr>
      <vt:lpstr>Helvetica Neue Medium</vt:lpstr>
      <vt:lpstr>微软雅黑</vt:lpstr>
      <vt:lpstr>方正兰亭黑简体</vt:lpstr>
      <vt:lpstr>Arial</vt:lpstr>
      <vt:lpstr>Verdana</vt:lpstr>
      <vt:lpstr>Wingdings</vt:lpstr>
      <vt:lpstr>Black</vt:lpstr>
      <vt:lpstr>PowerPoint Presentation</vt:lpstr>
      <vt:lpstr>PowerPoint Presentation</vt:lpstr>
      <vt:lpstr>Overview of Battery App requirement</vt:lpstr>
      <vt:lpstr>Key points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chenmeijun (C)</dc:creator>
  <cp:lastModifiedBy>Juan Abel Padilla Soria (A)</cp:lastModifiedBy>
  <cp:revision>93</cp:revision>
  <dcterms:modified xsi:type="dcterms:W3CDTF">2024-10-25T22:05:03Z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(3)mSTxc8b66uRCjRjfSlWp2LAmZqNJinbXKfHctbgXmDSJvDVZH+6Ze9boORAtW1OQEmopZ80d
FjtqMn6KCwhgIFQ+YulAmvyuNVSlCAHq/AA81Pm9VHLjEBFfWsuFBIwA5MaT3KyuFW5WG46j
IO47T13tvVdZ5Vwx6vySTKR7kULEqrPsXc9SqkT9N3XCrSRqbgMhcb+2iYSrVryynuevUWtq
LI7NbAbhohIC8cFbi5</vt:lpwstr>
  </property>
  <property fmtid="{D5CDD505-2E9C-101B-9397-08002B2CF9AE}" pid="3" name="_2015_ms_pID_7253431">
    <vt:lpwstr>xZBdyO/6t1XYaPY4BxYFjaRiXHpTlWeZPILmPIIrgN/ZKvsaLIzCT4
Noik3Y0bWfV1gPAh+/G8bvM1I/GnShCnQIAJMGdAcjokehzPYS5oZNfnYGzUINb5vvV0UDH1
TcpmfT4Xx95126y6JmKXtceiQGJo2rbdG5Z4cltLHkC+t40esDhEUcgDRIDLbl670HnlPyer
IDk7njINGKlop6ETMHnWiblxjegaNWN++QQK</vt:lpwstr>
  </property>
  <property fmtid="{D5CDD505-2E9C-101B-9397-08002B2CF9AE}" pid="4" name="_2015_ms_pID_7253432">
    <vt:lpwstr>7ipb9XFGeopcrPvVi3Jf63g=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1728892862</vt:lpwstr>
  </property>
</Properties>
</file>